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6" r:id="rId5"/>
    <p:sldId id="258" r:id="rId6"/>
    <p:sldId id="261" r:id="rId7"/>
    <p:sldId id="262" r:id="rId8"/>
    <p:sldId id="263" r:id="rId9"/>
    <p:sldId id="272" r:id="rId10"/>
    <p:sldId id="273" r:id="rId11"/>
    <p:sldId id="265" r:id="rId12"/>
    <p:sldId id="267" r:id="rId13"/>
    <p:sldId id="26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4" r:id="rId23"/>
    <p:sldId id="285" r:id="rId24"/>
    <p:sldId id="283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66FF"/>
    <a:srgbClr val="996633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413BB6A-15DA-415C-A7FD-40F10825F2B7}" type="datetimeFigureOut">
              <a:rPr lang="es-ES" smtClean="0"/>
              <a:pPr/>
              <a:t>02/06/2014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3FEF8C4-7788-4E2B-9CD3-95EB506CFDD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dofp.es/" TargetMode="External"/><Relationship Id="rId2" Type="http://schemas.openxmlformats.org/officeDocument/2006/relationships/hyperlink" Target="http://www.juntadeandalucia.es/educacion/formacionprofesion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untadeandalucia.es/averroes/~23004823/salon/salon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ntadeandalucia.es/economiainnovacionyciencia/sguit/" TargetMode="External"/><Relationship Id="rId2" Type="http://schemas.openxmlformats.org/officeDocument/2006/relationships/hyperlink" Target="https://www.educacion.gob.es/ruct/hom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lutamiento.defensa.gob.es/oficiales/como_ingresar/pruebas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55912"/>
          </a:xfrm>
        </p:spPr>
        <p:txBody>
          <a:bodyPr/>
          <a:lstStyle/>
          <a:p>
            <a:r>
              <a:rPr lang="es-ES" dirty="0" smtClean="0"/>
              <a:t>DESPUÉS </a:t>
            </a:r>
            <a:r>
              <a:rPr lang="es-ES" dirty="0" smtClean="0"/>
              <a:t>DE 3º </a:t>
            </a:r>
            <a:br>
              <a:rPr lang="es-ES" dirty="0" smtClean="0"/>
            </a:br>
            <a:r>
              <a:rPr lang="es-ES" dirty="0" smtClean="0"/>
              <a:t>¿QUÉ PUEDO HACER?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545704"/>
          </a:xfrm>
        </p:spPr>
        <p:txBody>
          <a:bodyPr/>
          <a:lstStyle/>
          <a:p>
            <a:r>
              <a:rPr lang="es-ES" dirty="0" err="1" smtClean="0"/>
              <a:t>Dpto</a:t>
            </a:r>
            <a:r>
              <a:rPr lang="es-ES" dirty="0" smtClean="0"/>
              <a:t> </a:t>
            </a:r>
            <a:r>
              <a:rPr lang="es-ES" dirty="0" smtClean="0"/>
              <a:t>. </a:t>
            </a:r>
            <a:r>
              <a:rPr lang="es-ES" dirty="0" smtClean="0"/>
              <a:t>Orientación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24578" name="AutoShape 2" descr="data:image/jpeg;base64,/9j/4AAQSkZJRgABAQAAAQABAAD/2wCEAAkGBxQTEhUUExQWFhQXGBwYGBUUGBcUGBYXFRcXGBUXFxcYHCggGBwlHBQUITEhJSkrLi4uFx8zODMsNygtLiwBCgoKDg0OGhAQGywfHCQsLCwsLCwsLCwsLCwsLCwsLCwsLCwsKywsLCwsLCwsLCwsLCwsLCwsLCwsLCwsLCwsLP/AABEIALcBEwMBIgACEQEDEQH/xAAbAAACAwEBAQAAAAAAAAAAAAAEBQIDBgABB//EAEMQAAEDAwMCAwYCCAMIAQUAAAEAAhEDBCESMUEFUSJhcQYTMoGRoUKxFBUjUmKCwfByktEHFjNjssLh8UM0RHOT0v/EABkBAAMBAQEAAAAAAAAAAAAAAAABAgMEBf/EACURAAICAgMAAgICAwAAAAAAAAABAhESIQMxQRNRMmEigQQjcf/aAAwDAQACEQMRAD8AePtQoPt0cac5VNRy4lJm7RB1sNKCdQbITCmwleOpAESmpUJoS3Ft4sK9luYCauot3Q1KqNRCvO0LEhR0Aw4Y7q8WjHHwoxvTmvEnHovWdP07LN8i+ykhJedPIkhBuqHSAcJj1n2ltraoKNUuLjGrQ3Vo1CQXZnluACc+qOuejsqMDqbpaQC1wMggjBC0XJVZEuP0KmW4LN/ogL2uKQyZPkmDOm1GTOWpbdWDdX5f1WkWr7IaK6dw2CRunXR7k6cH1SC2oS9zcQeT5JmwaMbDyVTSaoURj1JxAk9korF5ADQXOO0dhuvK9yXaqZdwhrO8IcBB1DAOwjlKMaQN2NLOycRrLvEPw8iOUX1in72kNLv2gjnfacfNC2l34jq33n8036U4BsnJJnIGFnNtbKS8Kx0ACDGI2/OUDU6HqJ+F2cYgiNgtdQrApe+s1jvyCyjyyKcUYLrPT3U9T3MgiAIG4jH5JdS1EbOjaACF9Nuyyq0gj+qy3VKTabYiPFI7Htn6fRdXFy5afZlKFGUusktyf6H1QtHW0zBjb1Rla6h5A2P3k8SjalTLYdEDI345XQZif3bnSQ0wpMuHNBbsmhonTOr1jGPkpWFnSIDnwfXMn57IsQlpmXdu57Ji0nSCHRzJzt2TC+pUyD4I/i228wgLDxv0hp0AZjjhKxgl5V1uBBn8hCsdgRqCOuemAHUGv0gjYD7n1Q9z0x5JdwBiQRjhOxALKRe6B/oFe+2AG/3AXUaWY1QOeFRV3iUwOfTJ4x/cK+hbA4P9M+i91AjSCVN9N2IYQImTnznuUhlT7doO/wBv/K5WkgcT55XJAfTqVTCHrbry3dIVlSlyvMSpnYXWgQ98cr2k8gYQNzeSU4xeQm9DGkyWpNdnS+OUTTvTwl1d7nOJK1hFp7JbND0q9kAFNaTgsXQrFhTi0vCVlycW7RSkfMf9oMN6lcHV+KmfTTQpuI+33X1X2MrA2FqSd6LSfUiXfclfKfbWhqvKz9UCRxy6lTZ+QX0f2BuqbOm0HVXsY1gewue5rW+CrUb8RMcLXmX+uJK7Hlw8A7SkD6IqVSDLW8HaSrOo+3FhTJh5qntSaSP8zoafkSkVt7YNuahY2g9oIJDp1QAMl40jSJIGCckDlRxwkvBto0dj0NsmTOcdkVd+z4eNIMeaF6JfEmJTW7vtJwVMnNSBJUCUfY9gyJ1d5UqHs4GjeT3hGUerwMoq3vgQk5z9YUjLe0XTS1hLBnv2HklXRuolwDThwgHz7rd3Ra8ELCX3Tvcuc4HG8LbilksWTJVs1VlVJwFZU6bJBJykfS+oHHdPGVHOhZTi4spNNC7qrzRExjv2lZu9uw9olkgZ8Xz2j12W5fQa5pDzIWV6z0tgMsMZyO614Zrp9kzTMlVo+IAjS0mJEYHYHgbIW4YGu+IROYO/bCd1ekucPG7AjSR+SEZ0lgcdTjMTOAN8fku1NHO0RtqJeAM/6d1I2jmHABg4nHdToADVpJOncjKJtLU1X6i4ln7uxSbCii2qFxMkGBngeg7pjQs6obqDfpER2TG26W2kC/T554ULjqIHPqOIKzzv8S8a7FT+sO08Dz+yW9QunPjOJ74+iPur1lSG6Mb6o3Anwgqvp9Ki8EObABiRuPmtFokTVHcL2jbFwnYdymXU2U2uaGAngwPormWT40giPTY77qrFQLb0BSbqMZOcfQJhXpOLQRDT6zheVLBziCQcbYx6r01NB8UkqGykhRVqVJMkSuR1euS4xTEei5OwNQy4gprbXIcMrLtej7VpK45wTN1If0nNGENe2IOV1G2dEphRZIgrnvF2i+zM1aBbt9VnX9bcHn9kcYIMhwP8UTH0+sr6S+xaRsk1/wCz9Ko6XMaSBGqBMdp3W8eaL7JcTIH2gYcuaR5DP/VpTex61Q/E5zfVjj/0ghG1PZe2/dcD3FR/2DnFo+iDq+xdIzprVP5xTfH+VrVXyQZNM+d9cuTUf72pH7SDDQ6AQA0t0yciOSmHRPZOrXYyoC2nTM6S6S7fJbTaIiZ3cF7dWfualSg6HaHEsdGkObMukSYgu2z8Q7LT+z3XKDKDKb3FrgXbAvEF5IgsBP4uwWspNLQgjpXsDbCPevqVT2B9y0/JnjH+da+h7P21OmW0qTKYdE6R4naZjU4y50Sdydyldl1e34r0/IFwafo6Cur9TM4MjuDIXM85PsvSCW2DaXwoe8dAlUNvi47q66pOeyIwmk0/5Cb+hVT6pJg8GEzpdRAESs7W6KW7mPQzCoodOc7kj+9lu4RZnbNg3qoGJWf6vfEkwT/fKg7p1TVn92BHCsuOlv0jHG6UYxixttimjeljuVoundZeTDRMcoej0Q6SYl23orbOxqNnOfSAnJwaEk0NnVHOG+Squm2ThUL3DB79wrrMOGCAT3CPq1TwFzSlWkaJegntAWii4wJjHrwsi3oFWswEwDGQ4kJ9f9Pq1nZdABkf6n/RXUbao0FrnSODHC1hLCNJ7JatmefZOogMJEEcYB/8Jj0eyDBOrUfsB5cq296Q6pImeR5J50b2fDRDnSYyqnyrHsShsArVZa5p5HAnfiFmX+z5c+XB2h0QGg/IEr6jb9CpNOqJP2RQptZwFlHmx6KcbPnzOhVW/DRIAECBgSpM6c8CHQJH7sL6PSuWlWOY07gFL5pBikfGa/Q6rXksMzv8/JNW9Dqlo0Md2kj7r6W+gwZ0j6KJITf+RJgoIxln0B4EHKn/ALsA5cJPda01AouKyfJL7LxRnP1FT/dP1K5PiVynOX2VSPmdKmnFkIQdOkmNCkumb0ZpDGlUXr7iEIaZGUN+k91goWXY2/WI7IS5vwdkE58pfekjZaR4lZLkMqlfmVWLvGErpVnHcIfqV42mx8VGh4Y7SA4atWk6YbvMwtcCcjCe1dV4vaplx8WG7jLA12OJ8QnzRFzfUtIDG1DUzl2jRE4OnSXTxEjv5IB4e90w57nHLnu5J5OSVremW1jTt6VavNarUptf7kEEAuEke7ECP/yE+S2bSoDM21CtXltJj38QweERwTIaz+Ypn+qatLEDVvAcMY+HMAb8HhS6n7RV7gijRYabD4WUqQJc7uIaNRwD8IAjccp5adCqUrdvvp95JOgkO923ZrAfQSeJJHCL+xMu6KXho94RPAmSB2cdifr6p7TeXAgmBKyfvHg44RIvKhEApShZCkPzQbyTtueETahgbgLKjUXAFyMa5wIGqfRS4fseRpraq0mOUzlsQYWRDiDq4RlpWc45OFhPi9stSNTRptjHKHubJ27TAPl9kNbV4RtS8kLDaZZQ1gGOUda0wUoqHMozpl4BOU3H0A25tJeIwPzRAsNWENU6kEXa9QCQC216TUpucXGRx6dkVBblMnXAcqqkIe9gii3uyrq9TCBrEA4VpdISGV6zOETSrFQp0kYGBAE62yArVeyIuHE4CGYyN0AiDCVfJVjCFB9YBIZEkrl3vwuTAyltZko5tuQjrVohXkBDm2KhU/ZB6wTkJzUogoZ1g35pxml2DQk6u80qbnsY55AnS38zGYG5hfP/APeS6riKcu8qLNWf5Gl31K+rVbMjZW0/hg8LaPKorqxYnyel0O/rkTRqOH/Ne1rRPOmo7V9AmVv7CXEEVHU2j+EvqRO+IaBxseFub7q1Gh/xajWchu7iO4YPEfkFmup/7RQJbQpFxyNdXABEbMZkjPLm+itcnJL8UKkjBVmOpPqMkQx72Ts06HlodpBJJMTuVofZ72LqV2trVH6KbhiINRwyJH4ac7yZOdgszW01ary7Tqe4uJOwc5weYyYzP1K+s+zvVLdlrRa64otIaRDqtNpw9wyC6VpzScY6Ehr7P9Ko2zdNKmGz8Tt3u/xPOT6bDiE0rdNa4ZST/eO1b/8Ac0P/ANrD+RVw9r7WP/qKfyOr/plcVTu6ZWgn9Qs4AVb+hsnYIrpvVqVcE0ageBgxweJBgic55hGOaSnlJehSM/d9DYRt8wklx0cMdOcLbxwg+pW8tPCuHLJdkuKMU6tBhQZcuZ6Smz7USMRhLb9gaDjc7rqTTM2qDLG8Ls8JxanusTadT0vIA8M4Wp6fX1Qo5YUOLGYbqkcLylYgfCim0+y8JjZceT8NaKf0cBdUxspMJO6PphvKLYyi0e5MmUSQo0ntGyY2+UCboU1bV26nRYRunGhDXdLlFCUij3gCk2uEtuXwl911EAboVvoo0NS4aN0rvOrNGxWYvOqOPKX1LzzW0eFvslyRpKnW+JQNx1wd1n31ZVTgtVwxJc2aFvXPNcs5K5V8URZs+iUK2Fa6qlVGpCtfXhcThs2sKqV15SryUsr3CF/SiFa4rE5GpqVAGz/5+3K+Q9X9rLqvWdTpa6bZMU2NPvYB/FA1g7TBgT81tjfOPKi2oTPnv5xtPdacUMdtWS3ZiLH2TuKkmo5tIGZL/G8z/A0xzy4HGy03SfZO1ZGppqn/AJpluf8AliGkf4tSZEFJfaV9Wn7pzXEMLy0xjxkTTJPaWubnEuC1bctWT0Zf2kIFzXAbp01HANaGjBhzdMYA0kYwqLOxFRod7+jT/hrVHMIgnfwEfQlQ6hcPq1H1XBukug+HMtAb3wDCAdUa3OjSO7iW8/uk5K2XQh9Q9nHvjTcWbh3ZXc8n5e7Ubjo7Kf8AxLugCJww1KjhO/hYJ+yAodJq1YFOk92JBDMRjOogN+6tf7M3Y3oPEd303Tknam4/RL+wPoHsb7PNoftxW96XAhjmSGaDE8nUZHOBG05WsN1jdfLfZC3u6FWAHNpEzUbUD2sM7uaD+PGCB2BMLauuJ2XJycbcrbstNDy3ryUzdSBbnKzVhWg5Tc342CxapjQNf2c5AWQ61SLKjGnZx/8Aa+iUGBwzyoXHSqZgaQXdzx6LTj5MWTJWYbqHs2wtD2CDI9AOSU8srVmkadwIwn9TpDS3SMBDW/SCw74RLkclTBJWUsoqwUYRzKEoltqsqKsXC2BQlxbuBWg/R4Q9xTToExVZUDOU8oAAJTVfpUHdQICQNWNbi4hA3HUQEkueolx3Qj7klWothpBt7cF0wlTqc7q91fCBq11rCNCbBrykJwllZuUZVcScL1toSPNbp0Q9i1oJV3uzCv8AcaSpauFVioXFhXIp1NcnYqNHTr9gouqJbSuIXPuVhgaZBNd6p1Ic3Sh79WkTYYKiMpu7JZScCr2VI5SaHY4ouCMFuyo0seGua4Q5rgCCDuCDuEipXPmi6V6sZQfhSZ886rUp213WtSYptcAx7jOHMa/RUPIBqQHeWe60fsJe21G3ealNrH0gXvrFrS5zSdUao1EjUABJnEZWH9ux7y9rEcubJO2KTQM/yoPpxq1hTtKZc5znRpJGkmZaJAwxoGozMQTwF1OGUNk9dH0L2OvKl91GpcvkMZTMAE6W6vDSpn946XVHHzzyFuLm3buguidMp2lFtGnmMvfsajzGp59YAA4AA4VlzX4XFJ5S/j0X0ge4ogjCHp27u0qx7soq3erbaRPYBocOIRNtUjdWXlyAEnq1zOE0nJB0aKh1IhNrS4nJWMZV2Tll3pYs5wroaZoqnUAFD9YArGXPUiTuut78k5KfxSoVo21KsBlXfpULL0+qADzUTeucoxkVo2FK5B5Vd1VELMW90e6vuL7CN9BiidxXkoC4qoOrfEnCqdXnZXHjfbDI5uSp1B9OygWOHC8qytCQW4qmUESOUxdSkIV9mStE0JlXvuwV1GvhWUrJWt6f3KG0Gzyjba4HdS/U5JJHHHKbdKsw3fK0VtSAysZcrT0XifN3Wb5w130K9X0wsHYLk/n/AELA+bsotUvcKgVVfRuFs7IKzZnsoOtj2TWhchX+EqM2h0Z5zYVZqJ7W6eDsfqgn9KPBCtTTE0xeKpVjKyLb0x3IwpO6dCeURUz5/wC0BHvKxP43AH0H/pPv9nPT2U2Or/8AyPJaJ/AxpyB6kZPkPOUvtRS8bh/zP+1x/otl7AWgdbNJ/ed/RObSgUh+24JUhT1blEnp0bHC890RwuTJeFUUmzVlUw2FMVu6rrvHKNt7AV3QKD95GE0rVGdwkdz1AEmF08abMpOhhReNyiqlwCIWZ/S378JvbXgIBI+iqXF6JTIvoOc6Avalk9sCN+yPbctdiB68pjaXTe8AcLKU5LwtKxMy3cDBUjckeiYVi0kkOHO6V12ckoi8uxvQQ2/gLx99IS1w815rCvBCyDPfjsrbe6E7Je0qbShxCxlcXc7bKLBIQYerGVoU410Oy0y30PC89+J8lAVATlXFzSIxCBnjjBmcImncyhBp2Vnu4yCpaQx1Y1QnVs/Cy9G5aMSmNt1EBc8otOyx0XLkuPVGr1TsD5x7xTbVRLbH+wibfpwJzhd7kjBJgbaqsFcpk+wa1CvotUqSY6ZGldHzR9Al2xQVK2/s4R1J0RslL9DRa4O8lV4kSwA8/Re3NEx4Vmnsqj5p7TN1VavB94cd4B//AKP0Wn9hKsWwH8bv6LN9fp/tagO5qOzzIMx9AU39ka5bRIIxqP8A0tXRJXGiLo39O5wuNdZ1t+ZCL/TcgTkrmfBReYdUqN5OVRcPGyHuKYJBnK7UAM5VKInIUdQbkxKUVGycLQXF404AyhHWOr4ZHddcHS2c81fQA3YYkqylSJ3MK6pZ6NjKtpUByVTYkiAuA1eG/KvrWrHNx8Xnygra27rPTLLf0or3W4o626fqE7Qp3FDQAQQZ7KbV0VQCykTuVYKCjUqRkKo3B4T2AQKOJJwood9cncrvfIoLCpUA+EN7yV4XwigsJe7kKDKpJVQrK+2ie6AKzWcTHKubdEYKIZpnZA3LRq7pdj6LP0nKvZe+aWPpE7KJY5qMUFsZuuj3XqWtBXqMQtjBj3K9ty5dTuBMEeXzgH6Q77LrPqLXE/uieBmC4fTwOKh/8KLReOUQ+efphTubppwNyY22k6Z+RIkdgVXViCW7DUfXJj6AH1x3SQFzKQPP3VzaU7/VLKGo+L8ME/UwwD5Y9SUXpc3eJABx5zt9ENDD7ahpMymJqDZJqd6BPl/eO6nSvAczjP2wfy/JZSg2UnRgfaQ/t6h7Vqgn5x/RPfY22BoHvq/7W/6LPdafNSocwataf87gP78k+9l65bTI/FqH1IEf9x/lK6X+JmPDZhVfo/iwp1bnDv4fviYUbhnwtDhLjBjBDQQHkCZ3c1vfxiFN/YqPH03GMf2MFegHbmJ+SeULdoERtgnzjP8Aew24XlCmMuG7zI9IABP8ox5ujklZ/MisBLV6M50OC6p7xojSMcytE2u1QrVGDMA/6pLnl00L414ZFrSTnJ8l5Uf23WhL2B0kASP9AM+chL30Ghz3NkkMkf4vGcdz8P2Wy5L8JwoXwRE4n/x/qvDVAHf+pJgD5kqy7afetByWtJkTsdQz9vpPCDp3M1GNg752OYe2CN8OEzynkGI8oWroEHecemT+S9cMQew++35JdbdQ/ZsDju97J/gh0kdjgf5l36zD2uIBjGZJOGtc5s+pcB6qNt7HVFhoNjUT4e/yJP5FUtsyfWBPqRshru7A0sGcDHnIyc5MhsH+JH06zRBD/CJceJw1oEHu9xPo0KrYUB17YhVstz2RVKqXEydzjy1HwN+WVNt9A8QEQSe4AJ1Z7SCPonYUQFkf6oetTKqb1Fxbkw7GonYbknyE4/lHmo0a5cQ4gxiAcElxG89iWjbc+RRYqONMq+k0ot5DT5ERx4XQTnyhpS596Q/Bw4iPQg7zzIKMrHQ0t2Dcoeu8HiOZ8kquLt4bDZBIiBO4kN3/AMBHmraF5LwPw+No4AEtgeQAaD80qGMG04Vz2g4QTLrWSdgI+r2yPodP0VdzWc0CPiJx9fEfTwu+yYDIUVyFZd4HiYJAMGZyJXJbDRQCQHGfhgZBwD7vJ7yCAY4aeVeLXS1gBGqRI7Q4gknv4nPxwB6rJ0OuYfrIAOkyxroDjrnUOSJMDKvr9XLHNex3hkk7HsTJmNyefx8yniwNBReA8kzDXOcfPDo0g93ED0BV15WAYxs5M57iCOOC2Z+R81j7vq7phhId+7pnBI1cnV8IjggneQhq/WajvieMCJESJxIBO+BPp5hGLA3tu9oABdpMaj5DSXEfJ8DzkqdRxJDtUbEt5a0A6T9PeH+i+ZUusP1Ete7IglxJ7E+olgHyz2R9l7QVWl5cdfJJjBDgSfpI/mRgxn0V9OBpB0kTiAZe0DVz+9LQN5bzKNt2MphtOMgNpsaOSAHHaZw5k/4XL5qfax+okgEA4AwWiQW59QXZxP0Uh7VVAZbghwh0aiIgYGYOkERn4nbziXxtjLepVQatcAf/AC1j5EGo7b5LQ+yzv2Lmtj3hy2dwXNABEdjJ4iN/EsW26BL9XJJiZ1Tqn1yd98ymHSvacUnPEfE2NWQcnJA9OD2VyjqhLs3kthz40sa0xI+IsGoOG8gktO22qdgldndEPJYRJgUwTsBqZTc9xI4eXnu5x5DYSXvtcwjSJ0wNt/4tJOcyMz+BqGsettc8l2HH54OnVmIBjw57HChRfoM3d51IM0Uxv+KZhpOZI3IGe3w5gnw2WXUfeDmZBkiCcgCBtB1OGNz8wMTX6g2S4n4pHLsct7/u5mcc8efrcYlwAEkgnLnHdzo5gD5j0U/GPI1lbqDi4loJ1EkO4hoPiPkA2n66kDdX7oBySG4kxvIaTnckbGILTzkIX9S1ukExJgjfSI04nw77L03hLgJAyBJzBmYIzMb7fmqUKFY8p1iZG/hgQI1OY3Vicgag2O4arG9UBbqIEkgmOcBrQP4tTG44nySOpdmGw4nQBmN8YxGcyJJ7IWndyD+7vkgZx3zEadu/PDxCzQ39cNyH7YJGcHxtIO42f8o7Jf8ArDVW1Hw6XEt3OXeLI5iG9ufRLby51EDVsACd/n6w7mMLq4lzi3YntgAiQ2M8CP5T3QkAxr9TBJaGjQ33mmQD8Tpa3zjMfPglRo3IawiQSXnxY8YJYdvuSlmvSDI5GCcNLyY3wcg99la54DCM4Lc7Ehzfjnthp+xToQSboGoC4H4hq2+EaZGNjJJ+Y7IuzcC5gwBnUSYb4YJ8hgjng+qzJuQPEJ1Y9ARiPsD9Pmb0sapcTgfDndxc2PkQDnvGN4bQDy1JJZ4ofqE+jmuDcd/E4x5eRiytcgNeN8adx8MQY7fH+SzbL5wILfIZmQRtGcdh38lG56gW+HdpdBExIIyZ4+FsHjzGEsQD/fAt+RHacAkdoy76nykz3pAEnM6iT2aWkSB5kuOM8yklFwcWknDQD2yS4g74wCOMQjnXkOHyxwMtLgTvBkY8/VDQDi+pkamuMmNjiCImf8xPnwgA8Fuo7tcDzBbLhgcDxMiP3iqbq5LtInYOkmOZO/AHPm4hD2QH7SDPgAMwYIc1wzGfExs4xmJQkMv15xOCM9h4pPy39CZ4Uad1JaeCHCBB3DhjtuAPRVg6dX7x8OmDHjdAgk5xKF/SAHDQBDSQT+88/EGmdh4QPSeSmId1L5ofnbVLo5AcD+Z/JV31zlhAw0zB4gCOfI/3vnX1yeZ+8zG2M/NW/pJdExAkmAPVx/PKKAe/pP8AC0xjIB2wPyXiVNvWcmPKJxOORxC5FAZal1BwM7TMlpLTBjwz28I+6ZPFdzdbWRpAktLRDRLoMnIEA88+i5ctGMpq0n6C4gtJbkmDhjo8MOkGY45KCbXkgFkwQ4wY1NGSJPlPf0XLkIEX+/BIcG7GYxEQ7y7D8/JRcfCMbZmfizBBxM5GZiJC5cgDxmkTq1SRAAIxxM87bKFKqA6AdsLxcgYSy7AEkEkcYHYEzmOCMH5Kn9KHG/pk5xn6rlyBEnzoB0xpOkOB5gkY8gFcXAkFwJn4sxmcnzP9+a5cgZBmouLh+EN241bQOdyrLo6QQ7VvIBAjbS78RPxN3/EAMN2Xq5AvSn3+kiDiYHxA5324zO42C6pVIdLXahnORJO5HO4GTG2y5cgZbRviAXaz4ZImTuWgjnjPZX17xxaKZyAdQnuC4CfTUeOSuXIABcTBPp9CBE91ZbXTmzpcQYkgGIE7/cRGd1y5Ayz9buAgu1bTIjYeGe8Y+nPJf64cAaZY3MSSSRAEtEDYE6eeB8uXIaQkgB1yZOw4I7HIn++6Z0Oq6aOnTGWtJnYBoGqI7+7wMyAeFy5KgZ7XrjWcRTmQSBInIAjjyPrhRuM6g4A4PiGDgTJ++O0crxcgRGn1KkC4hrgCRjBIA+ITxmO8wNszYOrNJdMuEEajjdriDAGT4ZAOMcLlydBRI1iSMf8AEnTLjsACTtuWhpz9FayoKZBOJnAEg6YEfY5XLlLEWXHWaRJJLicFuIywnPyaEHTczW8OLgWgExsPD3GTEjEfXdcuToDmg7icQckRBJ2HyPryi6robqc6PlMCI0mMH7rlyTAX1GNJ8JJHHH2hcuXJg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4579" name="Picture 3" descr="C:\Users\dmari_000\Desktop\untit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158546"/>
            <a:ext cx="2520280" cy="3360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>
                <a:solidFill>
                  <a:schemeClr val="accent1">
                    <a:lumMod val="75000"/>
                  </a:schemeClr>
                </a:solidFill>
              </a:rPr>
              <a:t>CFGM</a:t>
            </a:r>
            <a:endParaRPr lang="es-E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OFERTA </a:t>
            </a:r>
            <a:r>
              <a:rPr lang="es-ES" dirty="0" smtClean="0">
                <a:hlinkClick r:id="rId2"/>
              </a:rPr>
              <a:t>EDUCATIVA en ANDALUCÍA: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>
                <a:hlinkClick r:id="rId3"/>
              </a:rPr>
              <a:t>PORTAL DE FORMACIÓN PROFESIONAL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>
                <a:hlinkClick r:id="rId4"/>
              </a:rPr>
              <a:t>SALÓN VIRTUAL DEL ESTUDIANTE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 smtClean="0"/>
              <a:t>BACHILLERATO</a:t>
            </a:r>
            <a:endParaRPr lang="es-ES" sz="6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>ESTRUCTURA del Bachillerato</a:t>
            </a:r>
            <a:endParaRPr lang="es-ES" dirty="0"/>
          </a:p>
        </p:txBody>
      </p:sp>
      <p:sp>
        <p:nvSpPr>
          <p:cNvPr id="40" name="39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1475656" y="1916832"/>
            <a:ext cx="5904656" cy="936104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 w="3175"/>
          <a:effectLst>
            <a:glow rad="1397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 smtClean="0">
                <a:solidFill>
                  <a:schemeClr val="accent1"/>
                </a:solidFill>
              </a:rPr>
              <a:t>MODALIDADES</a:t>
            </a:r>
          </a:p>
          <a:p>
            <a:pPr algn="ctr"/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948264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683568" y="3717032"/>
            <a:ext cx="1944216" cy="12744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 smtClean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s-ES" sz="4400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Artes</a:t>
            </a:r>
          </a:p>
          <a:p>
            <a:pPr algn="ctr"/>
            <a:endParaRPr lang="es-ES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3059832" y="3068960"/>
            <a:ext cx="2808312" cy="12744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HUMANIDADES </a:t>
            </a:r>
          </a:p>
          <a:p>
            <a:pPr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   C.C.S.S.</a:t>
            </a:r>
            <a:endParaRPr lang="es-E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084168" y="3356992"/>
            <a:ext cx="2520280" cy="12241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CIENCIAS Y TECNOLOGÍA</a:t>
            </a:r>
          </a:p>
        </p:txBody>
      </p:sp>
      <p:sp>
        <p:nvSpPr>
          <p:cNvPr id="15" name="14 Elipse"/>
          <p:cNvSpPr/>
          <p:nvPr/>
        </p:nvSpPr>
        <p:spPr>
          <a:xfrm>
            <a:off x="1907704" y="5157192"/>
            <a:ext cx="2808312" cy="1202432"/>
          </a:xfrm>
          <a:prstGeom prst="ellipse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HUMANIDADES</a:t>
            </a:r>
            <a:endParaRPr lang="es-ES" dirty="0"/>
          </a:p>
        </p:txBody>
      </p:sp>
      <p:sp>
        <p:nvSpPr>
          <p:cNvPr id="17" name="16 Elipse"/>
          <p:cNvSpPr/>
          <p:nvPr/>
        </p:nvSpPr>
        <p:spPr>
          <a:xfrm>
            <a:off x="5220072" y="5013176"/>
            <a:ext cx="2736304" cy="1274440"/>
          </a:xfrm>
          <a:prstGeom prst="ellipse">
            <a:avLst/>
          </a:prstGeom>
          <a:solidFill>
            <a:srgbClr val="FFFF9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CIENCIAS SOCIALES</a:t>
            </a:r>
            <a:endParaRPr lang="es-ES" dirty="0"/>
          </a:p>
        </p:txBody>
      </p:sp>
      <p:cxnSp>
        <p:nvCxnSpPr>
          <p:cNvPr id="19" name="18 Conector angular"/>
          <p:cNvCxnSpPr/>
          <p:nvPr/>
        </p:nvCxnSpPr>
        <p:spPr>
          <a:xfrm>
            <a:off x="4716016" y="4509120"/>
            <a:ext cx="936104" cy="50405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angular"/>
          <p:cNvCxnSpPr/>
          <p:nvPr/>
        </p:nvCxnSpPr>
        <p:spPr>
          <a:xfrm rot="5400000">
            <a:off x="3383868" y="4617132"/>
            <a:ext cx="576064" cy="36004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/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simov" pitchFamily="34" charset="0"/>
              </a:rPr>
              <a:t>ORGANIZACIÓN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328592"/>
          </a:xfrm>
        </p:spPr>
        <p:txBody>
          <a:bodyPr>
            <a:normAutofit fontScale="92500" lnSpcReduction="10000"/>
          </a:bodyPr>
          <a:lstStyle/>
          <a:p>
            <a:r>
              <a:rPr lang="es-ES" sz="4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MATERIAS </a:t>
            </a:r>
            <a:r>
              <a:rPr lang="es-ES" sz="4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TRONCALES</a:t>
            </a:r>
          </a:p>
          <a:p>
            <a:pPr lvl="1"/>
            <a:r>
              <a:rPr lang="es-ES" sz="38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TRONCALES GENERALES (4)</a:t>
            </a:r>
          </a:p>
          <a:p>
            <a:pPr lvl="1"/>
            <a:r>
              <a:rPr lang="es-ES" sz="38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TRONCALES DE OPCIÓN (2)</a:t>
            </a:r>
            <a:endParaRPr lang="es-ES" sz="3800" b="1" dirty="0" smtClean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endParaRPr lang="es-ES" sz="4400" b="1" dirty="0" smtClean="0">
              <a:ln>
                <a:solidFill>
                  <a:schemeClr val="accent4">
                    <a:lumMod val="50000"/>
                  </a:schemeClr>
                </a:solidFill>
              </a:ln>
            </a:endParaRPr>
          </a:p>
          <a:p>
            <a:r>
              <a:rPr lang="es-ES" sz="4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</a:rPr>
              <a:t> </a:t>
            </a:r>
            <a:r>
              <a:rPr lang="es-ES" sz="4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MATERIAS </a:t>
            </a:r>
            <a:r>
              <a:rPr lang="es-ES" sz="4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ESPECÍFICAS (2-3)</a:t>
            </a:r>
            <a:endParaRPr lang="es-ES" sz="4400" b="1" dirty="0" smtClean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</a:pPr>
            <a:endParaRPr lang="es-ES" sz="4400" b="1" dirty="0" smtClean="0">
              <a:ln>
                <a:solidFill>
                  <a:schemeClr val="accent4">
                    <a:lumMod val="50000"/>
                  </a:schemeClr>
                </a:solidFill>
              </a:ln>
            </a:endParaRPr>
          </a:p>
          <a:p>
            <a:r>
              <a:rPr lang="es-ES" sz="4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</a:rPr>
              <a:t> </a:t>
            </a:r>
            <a:r>
              <a:rPr lang="es-ES" sz="4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MATERIAS </a:t>
            </a:r>
            <a:r>
              <a:rPr lang="es-ES" sz="4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DE LIBRE CONFIGURACIÓN AUTONÓMICA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RAMAS  DEL   CONOCIMIENTO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RAMAS  DEL  CONOCIMIENTO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ES" sz="4400" dirty="0" smtClean="0"/>
              <a:t>ARTE Y HUMANIDADES.</a:t>
            </a:r>
          </a:p>
          <a:p>
            <a:pPr>
              <a:defRPr/>
            </a:pPr>
            <a:r>
              <a:rPr lang="es-ES" sz="4400" dirty="0" smtClean="0"/>
              <a:t>CIENCIAS SOCIALES Y JURÍDICAS.</a:t>
            </a:r>
          </a:p>
          <a:p>
            <a:pPr>
              <a:defRPr/>
            </a:pPr>
            <a:r>
              <a:rPr lang="es-ES" sz="4400" dirty="0" smtClean="0"/>
              <a:t>CIENCIAS.</a:t>
            </a:r>
          </a:p>
          <a:p>
            <a:pPr>
              <a:defRPr/>
            </a:pPr>
            <a:r>
              <a:rPr lang="es-ES" sz="4400" dirty="0" smtClean="0"/>
              <a:t>CIENCIAS DE LA SALUD.</a:t>
            </a:r>
          </a:p>
          <a:p>
            <a:pPr>
              <a:defRPr/>
            </a:pPr>
            <a:r>
              <a:rPr lang="es-ES" sz="4400" dirty="0" smtClean="0"/>
              <a:t>INGENIERÍA Y ARQUITECTURA.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 rot="5400000">
            <a:off x="5185404" y="2887604"/>
            <a:ext cx="5990456" cy="880560"/>
          </a:xfrm>
        </p:spPr>
        <p:txBody>
          <a:bodyPr>
            <a:normAutofit fontScale="90000"/>
          </a:bodyPr>
          <a:lstStyle/>
          <a:p>
            <a:r>
              <a:rPr lang="es-E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ARTE  Y  HUMANIDADES</a:t>
            </a:r>
            <a:br>
              <a:rPr lang="es-E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TITULACIONES DE GRADO</a:t>
            </a:r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>
          <a:xfrm rot="16200000">
            <a:off x="-1879609" y="3255876"/>
            <a:ext cx="5486400" cy="792088"/>
          </a:xfrm>
        </p:spPr>
        <p:txBody>
          <a:bodyPr>
            <a:normAutofit/>
          </a:bodyPr>
          <a:lstStyle/>
          <a:p>
            <a:r>
              <a:rPr lang="es-ES" sz="2400" dirty="0" smtClean="0"/>
              <a:t>MATERIAS DE MODALIDAD</a:t>
            </a:r>
            <a:endParaRPr lang="es-ES" sz="2400" dirty="0"/>
          </a:p>
        </p:txBody>
      </p:sp>
      <p:graphicFrame>
        <p:nvGraphicFramePr>
          <p:cNvPr id="9" name="8 Marcador de posición de imagen"/>
          <p:cNvGraphicFramePr>
            <a:graphicFrameLocks noGrp="1"/>
          </p:cNvGraphicFramePr>
          <p:nvPr>
            <p:ph type="pic" idx="1"/>
          </p:nvPr>
        </p:nvGraphicFramePr>
        <p:xfrm>
          <a:off x="1115616" y="260648"/>
          <a:ext cx="6400800" cy="6309360"/>
        </p:xfrm>
        <a:graphic>
          <a:graphicData uri="http://schemas.openxmlformats.org/drawingml/2006/table">
            <a:tbl>
              <a:tblPr/>
              <a:tblGrid>
                <a:gridCol w="3200400"/>
                <a:gridCol w="3200400"/>
              </a:tblGrid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ANÁLISIS MUSICAL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BELLAS ARTES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ANATOMÍA APLICADA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ESTUDIOS ÁRABES E ISLÁMICOS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ARTES ESCÉNICAS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ESTUDIOS FRANCESES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CULTURA AUDIOVISUAL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ESTUDIOS HEBREOS Y JUDAICOS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DIBUJO ARTÍSTICO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ESTUDIOS INGLESES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DIBUJO TÉCNICO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FILOLOGÍA CLÁSICA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DISEÑO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FILOLOGÍA HISPÁNICA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FILOSOFÍA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ECONOMÍA DE LA EMPRESA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GEOGRAFÍA E HISTORIA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GEOGRAFÍA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HISTORIA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GRIEGOII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HISTORIA DEL ARTE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HISTORIA DE LA MÚSICA Y LA DANZA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HISTORIA Y CIENCIAS MÚSICA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HISTORIA DEL ARTE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HUMANIDADES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Hª DEL MUNDO CONTEMPORÁNEO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LENGUA Y LITERATURA ALEMANAS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LATÍN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LENGUAS MODERNAS Y LITERATURAS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LENGUAJE Y PRÁCTICA MUSICAL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LENG. Y CULTURAS ÁRABE Y HEBREA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LITERATURA UNIVERSAL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LENGUAS Y LITERATURAS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MATEMÁTICAS APLICADAS CC SOC.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LINGÜÍSTICA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TÉC.  EXPRESIÓN GRÁFICO-PLÁSTICA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LINGÜÍSTICA Y LENGUAS APLICADAS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VOLUMEN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LITERATUR.  EUROPEAS COMPARADAS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LITERATURAS COMPARADAS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RESTAURAC. CONSERV. BIENES CULTU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TRADUCCIÓN E INTRERPRETACIÓN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 rot="5400000">
            <a:off x="4845952" y="2894400"/>
            <a:ext cx="6669360" cy="880560"/>
          </a:xfrm>
        </p:spPr>
        <p:txBody>
          <a:bodyPr>
            <a:normAutofit fontScale="90000"/>
          </a:bodyPr>
          <a:lstStyle/>
          <a:p>
            <a:r>
              <a:rPr lang="es-E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CC SOCIALES Y JURÍDICAS</a:t>
            </a:r>
            <a:br>
              <a:rPr lang="es-E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TITULACIONES DE GRADO</a:t>
            </a:r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>
          <a:xfrm rot="16200000">
            <a:off x="-1879609" y="3255876"/>
            <a:ext cx="5486400" cy="792088"/>
          </a:xfrm>
        </p:spPr>
        <p:txBody>
          <a:bodyPr>
            <a:normAutofit/>
          </a:bodyPr>
          <a:lstStyle/>
          <a:p>
            <a:r>
              <a:rPr lang="es-ES" sz="2400" dirty="0" smtClean="0"/>
              <a:t>MATERIAS DE MODALIDAD</a:t>
            </a:r>
            <a:endParaRPr lang="es-ES" sz="2400" dirty="0"/>
          </a:p>
        </p:txBody>
      </p:sp>
      <p:graphicFrame>
        <p:nvGraphicFramePr>
          <p:cNvPr id="9" name="8 Marcador de posición de imagen"/>
          <p:cNvGraphicFramePr>
            <a:graphicFrameLocks noGrp="1"/>
          </p:cNvGraphicFramePr>
          <p:nvPr>
            <p:ph type="pic" idx="1"/>
          </p:nvPr>
        </p:nvGraphicFramePr>
        <p:xfrm>
          <a:off x="1115616" y="0"/>
          <a:ext cx="6400800" cy="6766560"/>
        </p:xfrm>
        <a:graphic>
          <a:graphicData uri="http://schemas.openxmlformats.org/drawingml/2006/table">
            <a:tbl>
              <a:tblPr/>
              <a:tblGrid>
                <a:gridCol w="3200400"/>
                <a:gridCol w="3200400"/>
              </a:tblGrid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ANÁLISIS MUSICAL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ANTROPOLOGÍA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ANATOMÍA APLICADA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ADMINISTR. Y DIRECC. EMPRESAS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ARTES ESCÉNICAS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BIBLIOTECONOMÍA Y DOCUMENTACÓN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CIENCIAS DEL DEPORTE   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*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CC DE LA TIERRA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CC POLÍTICAS Y DE LA ADMINISTRACIÓN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CULTURA AUDIOVISUAL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COMUNICACIÓN AUDIOVISUAL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DIBUJO ARTÍSTICO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CRIMINOLOGÍA Y SEGURIDAD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DIBUJO TÉCNICO II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DERECHO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DISEÑO                             VOLUMEN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EDUCACIÓN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ECONOMÍA DE LA EMPRESA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FINANZAS Y CONTABILIDAD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FÍSICA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GEOGRAFÍA Y GESTIÓN DEL TERRITORIO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GEOGRAFÍA                 GRIEGO II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GESTIÓN Y ADMINTR. PÚBLICA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HISTORIA DE LA MÚSICA Y LA DANZA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MAESTRO EN EDUCACIÓN INFANTIL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HISTORIA DEL ARTE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MAESTRO EN EDUCACIÓN PRIMARIA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Hª DEL MUNDO CONTEMPORÁNEO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MARKETING E INVEST.  DE MERCADO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LATÍN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PEDAGOGÍA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LENGUAJE Y PRÁCTICA MUSICAL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PERIODISMO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LITERATURA UNIVERSAL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PUBLICIDAD Y RELACIONES PÚBLICAS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MATEMÁTICAS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RELAC. LABORALES Y RRHH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MATEMÁT. APLICADAS CC SOCIALES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SOCIOLOGÍA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QUÍMICA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TRABAJO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TÉC.  EXPRESIÓN GRÁFICO-PLÁSTICAS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TURISMO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 rot="5400000">
            <a:off x="4845952" y="2894400"/>
            <a:ext cx="6669360" cy="88056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CIENCIAS</a:t>
            </a:r>
            <a:br>
              <a:rPr lang="es-E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TITULACIONES DE GRADO</a:t>
            </a:r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>
          <a:xfrm rot="16200000">
            <a:off x="-1879609" y="3255876"/>
            <a:ext cx="5486400" cy="792088"/>
          </a:xfrm>
        </p:spPr>
        <p:txBody>
          <a:bodyPr>
            <a:normAutofit/>
          </a:bodyPr>
          <a:lstStyle/>
          <a:p>
            <a:r>
              <a:rPr lang="es-ES" sz="2400" dirty="0" smtClean="0"/>
              <a:t>MATERIAS DE MODALIDAD</a:t>
            </a:r>
            <a:endParaRPr lang="es-ES" sz="2400" dirty="0"/>
          </a:p>
        </p:txBody>
      </p:sp>
      <p:graphicFrame>
        <p:nvGraphicFramePr>
          <p:cNvPr id="12" name="11 Marcador de posición de imagen"/>
          <p:cNvGraphicFramePr>
            <a:graphicFrameLocks noGrp="1"/>
          </p:cNvGraphicFramePr>
          <p:nvPr>
            <p:ph type="pic" idx="1"/>
          </p:nvPr>
        </p:nvGraphicFramePr>
        <p:xfrm>
          <a:off x="1043608" y="1412776"/>
          <a:ext cx="6688137" cy="3566160"/>
        </p:xfrm>
        <a:graphic>
          <a:graphicData uri="http://schemas.openxmlformats.org/drawingml/2006/table">
            <a:tbl>
              <a:tblPr/>
              <a:tblGrid>
                <a:gridCol w="3416300"/>
                <a:gridCol w="3271837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CC DE LA TIERRA Y MEDIOAMBIENTALES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BIOQUÍMICA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ELECTROTECNIA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BIOTECNOLOGÍA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FÍSICA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CC Y TECNOLOGIA DE LOS ALIMENTOS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MATEMÁTICAS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CIENCIAS AMBIENTALES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QUÍMICA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CIENCIAS DEL MAR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TECNOLOGÍA INDUSTRIAL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ENOLOGÍA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ESTADÍSTICA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FÍSICA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GEOLOGÍA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MATEMÁTICAS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ÓPTICA Y OPTOMETRÍA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QUÍMICA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 rot="5400000">
            <a:off x="4845952" y="2894400"/>
            <a:ext cx="6669360" cy="88056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CIENCIAS DE LA SALUD</a:t>
            </a:r>
            <a:br>
              <a:rPr lang="es-E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TITULACIONES DE GRADO</a:t>
            </a:r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>
          <a:xfrm rot="16200000">
            <a:off x="-1879609" y="3255876"/>
            <a:ext cx="5486400" cy="792088"/>
          </a:xfrm>
        </p:spPr>
        <p:txBody>
          <a:bodyPr>
            <a:normAutofit/>
          </a:bodyPr>
          <a:lstStyle/>
          <a:p>
            <a:r>
              <a:rPr lang="es-ES" sz="2400" dirty="0" smtClean="0"/>
              <a:t>MATERIAS DE MODALIDAD</a:t>
            </a:r>
            <a:endParaRPr lang="es-ES" sz="2400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ph type="pic" idx="1"/>
          </p:nvPr>
        </p:nvGraphicFramePr>
        <p:xfrm>
          <a:off x="1187624" y="1484784"/>
          <a:ext cx="6688137" cy="3017520"/>
        </p:xfrm>
        <a:graphic>
          <a:graphicData uri="http://schemas.openxmlformats.org/drawingml/2006/table">
            <a:tbl>
              <a:tblPr/>
              <a:tblGrid>
                <a:gridCol w="3416300"/>
                <a:gridCol w="3271837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ANATOMÍA APLICADA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ENFERMERÍA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FARMACIA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CC DE LA TIERRA Y MEDIOAMBIENTALES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FISIOTERAPIA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FÍSICA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MEDICINA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MATEMÁTICAS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LOGOPEDIA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QUÍMICA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NUTRICIÓN HUMANA Y DIETÉTICA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ODONTOLOGÍA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PODOLOGÍA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PSICOLOGÍA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TERAPIA OCUPACIONAL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VETERINARIA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ORDEN DEL DÍA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46236"/>
            <a:ext cx="8496944" cy="48070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dirty="0" smtClean="0"/>
              <a:t>Estructura </a:t>
            </a:r>
            <a:r>
              <a:rPr lang="es-ES" dirty="0" smtClean="0"/>
              <a:t>de 4º </a:t>
            </a:r>
            <a:r>
              <a:rPr lang="es-ES" dirty="0" smtClean="0"/>
              <a:t>ESO: CIENCIAS O LETRAS</a:t>
            </a:r>
            <a:endParaRPr lang="es-ES" dirty="0" smtClean="0"/>
          </a:p>
          <a:p>
            <a:pPr>
              <a:lnSpc>
                <a:spcPct val="90000"/>
              </a:lnSpc>
            </a:pP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Propuestas </a:t>
            </a:r>
            <a:r>
              <a:rPr lang="es-ES" dirty="0" smtClean="0"/>
              <a:t>educativas en E.S.O.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Pruebas de Acceso a CFGM.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Ciclos Formativos de Grado Medio (CFGM</a:t>
            </a:r>
            <a:r>
              <a:rPr lang="es-E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Bachillerato</a:t>
            </a:r>
          </a:p>
          <a:p>
            <a:pPr lvl="2">
              <a:lnSpc>
                <a:spcPct val="90000"/>
              </a:lnSpc>
            </a:pPr>
            <a:r>
              <a:rPr lang="es-ES" dirty="0" smtClean="0"/>
              <a:t>Aspectos generales sobre Bachillerato.</a:t>
            </a:r>
          </a:p>
          <a:p>
            <a:pPr lvl="2">
              <a:lnSpc>
                <a:spcPct val="90000"/>
              </a:lnSpc>
            </a:pPr>
            <a:r>
              <a:rPr lang="es-ES" dirty="0" smtClean="0"/>
              <a:t>Ramas del conocimiento.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Mundo militar.</a:t>
            </a:r>
          </a:p>
          <a:p>
            <a:pPr lvl="1">
              <a:lnSpc>
                <a:spcPct val="90000"/>
              </a:lnSpc>
              <a:buNone/>
            </a:pPr>
            <a:endParaRPr lang="es-ES" dirty="0" smtClean="0"/>
          </a:p>
          <a:p>
            <a:pPr>
              <a:lnSpc>
                <a:spcPct val="90000"/>
              </a:lnSpc>
            </a:pPr>
            <a:r>
              <a:rPr lang="es-ES" dirty="0" smtClean="0"/>
              <a:t>Ruegos y preguntas.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 rot="5400000">
            <a:off x="4845952" y="2894400"/>
            <a:ext cx="6669360" cy="88056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INGIENERÍA Y ARQUITECTURA</a:t>
            </a:r>
            <a:r>
              <a:rPr lang="es-E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27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TITULACIONES DE GRADO</a:t>
            </a:r>
            <a: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E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E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>
          <a:xfrm rot="16200000">
            <a:off x="-1879609" y="3255876"/>
            <a:ext cx="5486400" cy="792088"/>
          </a:xfrm>
        </p:spPr>
        <p:txBody>
          <a:bodyPr>
            <a:normAutofit/>
          </a:bodyPr>
          <a:lstStyle/>
          <a:p>
            <a:r>
              <a:rPr lang="es-ES" sz="2400" dirty="0" smtClean="0"/>
              <a:t>MATERIAS DE MODALIDAD</a:t>
            </a:r>
            <a:endParaRPr lang="es-ES" sz="2400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>
            <p:ph type="pic" idx="1"/>
          </p:nvPr>
        </p:nvGraphicFramePr>
        <p:xfrm>
          <a:off x="1187624" y="1484784"/>
          <a:ext cx="6688137" cy="3017520"/>
        </p:xfrm>
        <a:graphic>
          <a:graphicData uri="http://schemas.openxmlformats.org/drawingml/2006/table">
            <a:tbl>
              <a:tblPr/>
              <a:tblGrid>
                <a:gridCol w="3416300"/>
                <a:gridCol w="3271837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BIOLOGÍA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ARQUITECTURA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CIENCIAS  DE LA TIERRA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INGENIERÍA DISEÑO INDUSTRIAL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ELECTROTECNIA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INGENIERO AERONÁUTICO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DIBUJO TÉCNICO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ING. CAMINOS, CANALES Y PUERTOS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DISEÑO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INGENIERO INFORMÁTICA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INGENIERO MONTES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ECONOMÍA DE LA EMPRESA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INGENIERO QUÍMICO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ELECTROTECNIA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NAVEGACIÓN MARÍTIMA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FÍSICA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INGENIERÍA DE LA EDIFICACIÓN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MATEMÁTICAS 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INGENIERÍA EN TOPOGRAFÍA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charset="0"/>
                          <a:cs typeface="Arial" charset="0"/>
                        </a:rPr>
                        <a:t>QUÍMICA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INGENIERO AGRÓNOMO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51520" y="253536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INFORMACIÓN  SOBRE TÍTULOS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Registro de Universidades, Centros y Títulos</a:t>
            </a:r>
            <a:r>
              <a:rPr lang="es-ES" dirty="0" smtClean="0">
                <a:hlinkClick r:id="rId2"/>
              </a:rPr>
              <a:t>: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>
                <a:hlinkClick r:id="rId3"/>
              </a:rPr>
              <a:t>Distrito </a:t>
            </a:r>
            <a:r>
              <a:rPr lang="es-ES" dirty="0" smtClean="0">
                <a:hlinkClick r:id="rId3"/>
              </a:rPr>
              <a:t>Único </a:t>
            </a:r>
            <a:r>
              <a:rPr lang="es-ES" dirty="0" smtClean="0">
                <a:hlinkClick r:id="rId3"/>
              </a:rPr>
              <a:t>Andaluz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87232"/>
          </a:xfrm>
        </p:spPr>
        <p:txBody>
          <a:bodyPr/>
          <a:lstStyle/>
          <a:p>
            <a:r>
              <a:rPr lang="es-ES" dirty="0" smtClean="0"/>
              <a:t>MUNDO MILITAR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hlinkClick r:id="rId2"/>
              </a:rPr>
              <a:t>OFICIALES</a:t>
            </a:r>
            <a:endParaRPr lang="es-ES" dirty="0" smtClean="0"/>
          </a:p>
          <a:p>
            <a:pPr lvl="1"/>
            <a:r>
              <a:rPr lang="es-ES" dirty="0" smtClean="0"/>
              <a:t>PAU (Ingeniería y arquitectura, sanidad) (Mat II- Física)</a:t>
            </a:r>
          </a:p>
          <a:p>
            <a:pPr lvl="1"/>
            <a:r>
              <a:rPr lang="es-ES" dirty="0" smtClean="0"/>
              <a:t>PRUEBA INGLÉS</a:t>
            </a:r>
          </a:p>
          <a:p>
            <a:pPr lvl="1"/>
            <a:r>
              <a:rPr lang="es-ES" dirty="0" smtClean="0"/>
              <a:t>Test PSICOTÉCNICO</a:t>
            </a:r>
          </a:p>
          <a:p>
            <a:pPr lvl="1"/>
            <a:r>
              <a:rPr lang="es-ES" dirty="0" smtClean="0"/>
              <a:t>PRUEBAS MÉDICAS</a:t>
            </a:r>
          </a:p>
          <a:p>
            <a:pPr lvl="1"/>
            <a:r>
              <a:rPr lang="es-ES" dirty="0" smtClean="0"/>
              <a:t>PRUEBAS FÍSICAS</a:t>
            </a:r>
          </a:p>
          <a:p>
            <a:pPr lvl="1"/>
            <a:r>
              <a:rPr lang="es-ES" dirty="0" smtClean="0"/>
              <a:t>EDAD 18-20 AÑOS</a:t>
            </a:r>
          </a:p>
          <a:p>
            <a:pPr lvl="1"/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MUNDO MILITAR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35091"/>
          </a:xfrm>
        </p:spPr>
        <p:txBody>
          <a:bodyPr/>
          <a:lstStyle/>
          <a:p>
            <a:r>
              <a:rPr lang="es-ES" dirty="0" smtClean="0"/>
              <a:t>SUBOFICIALES</a:t>
            </a:r>
          </a:p>
          <a:p>
            <a:pPr lvl="1"/>
            <a:r>
              <a:rPr lang="es-ES" dirty="0" smtClean="0"/>
              <a:t>Superar Fase general PAU</a:t>
            </a:r>
          </a:p>
          <a:p>
            <a:pPr lvl="1"/>
            <a:r>
              <a:rPr lang="es-ES" dirty="0" smtClean="0"/>
              <a:t>Nota media de Bachillerato:</a:t>
            </a:r>
          </a:p>
          <a:p>
            <a:pPr lvl="2"/>
            <a:r>
              <a:rPr lang="es-ES" dirty="0" smtClean="0"/>
              <a:t>Artes x1</a:t>
            </a:r>
          </a:p>
          <a:p>
            <a:pPr lvl="2"/>
            <a:r>
              <a:rPr lang="es-ES" dirty="0" smtClean="0"/>
              <a:t>Humanidades y CCSS x 1,1</a:t>
            </a:r>
          </a:p>
          <a:p>
            <a:pPr lvl="2"/>
            <a:r>
              <a:rPr lang="es-ES" dirty="0" smtClean="0"/>
              <a:t>Ciencias y Tecnología x 1,2</a:t>
            </a:r>
          </a:p>
          <a:p>
            <a:pPr lvl="2"/>
            <a:endParaRPr lang="es-ES" dirty="0" smtClean="0"/>
          </a:p>
          <a:p>
            <a:r>
              <a:rPr lang="es-ES" dirty="0" smtClean="0"/>
              <a:t>Militar de tropa y marinería:</a:t>
            </a:r>
          </a:p>
          <a:p>
            <a:pPr lvl="1"/>
            <a:r>
              <a:rPr lang="es-ES" dirty="0" smtClean="0"/>
              <a:t>Título de Graduado en ESO</a:t>
            </a:r>
          </a:p>
          <a:p>
            <a:pPr lvl="2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1763688" y="5373216"/>
            <a:ext cx="7070576" cy="664536"/>
          </a:xfrm>
        </p:spPr>
        <p:txBody>
          <a:bodyPr>
            <a:normAutofit fontScale="90000"/>
          </a:bodyPr>
          <a:lstStyle/>
          <a:p>
            <a:r>
              <a:rPr lang="es-ES" sz="6000" dirty="0" smtClean="0"/>
              <a:t>MUCHAS GRACIAS, </a:t>
            </a:r>
            <a:br>
              <a:rPr lang="es-ES" sz="6000" dirty="0" smtClean="0"/>
            </a:br>
            <a:r>
              <a:rPr lang="es-ES" sz="6000" dirty="0" smtClean="0"/>
              <a:t>POR VUESTRA ATENCIÓN.</a:t>
            </a:r>
            <a:endParaRPr lang="es-ES" sz="6000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6093296"/>
            <a:ext cx="5486400" cy="207895"/>
          </a:xfrm>
        </p:spPr>
        <p:txBody>
          <a:bodyPr>
            <a:normAutofit fontScale="62500" lnSpcReduction="20000"/>
          </a:bodyPr>
          <a:lstStyle/>
          <a:p>
            <a:endParaRPr lang="es-ES" dirty="0"/>
          </a:p>
        </p:txBody>
      </p:sp>
      <p:pic>
        <p:nvPicPr>
          <p:cNvPr id="33794" name="Picture 2" descr="http://reflexionessenoixelfer.files.wordpress.com/2012/08/far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31507" b="31507"/>
          <a:stretch>
            <a:fillRect/>
          </a:stretch>
        </p:blipFill>
        <p:spPr bwMode="auto">
          <a:xfrm>
            <a:off x="1115616" y="548680"/>
            <a:ext cx="3456384" cy="23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 rot="5400000">
            <a:off x="5257412" y="2815596"/>
            <a:ext cx="5486400" cy="664536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ESTRUCTURA DE 4º ESO</a:t>
            </a:r>
            <a:endParaRPr lang="es-ES" sz="32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7"/>
            <a:ext cx="5486400" cy="272312"/>
          </a:xfrm>
        </p:spPr>
        <p:txBody>
          <a:bodyPr>
            <a:normAutofit fontScale="92500" lnSpcReduction="10000"/>
          </a:bodyPr>
          <a:lstStyle/>
          <a:p>
            <a:endParaRPr lang="es-ES" dirty="0"/>
          </a:p>
        </p:txBody>
      </p:sp>
      <p:graphicFrame>
        <p:nvGraphicFramePr>
          <p:cNvPr id="7" name="6 Marcador de posición de imagen"/>
          <p:cNvGraphicFramePr>
            <a:graphicFrameLocks noGrp="1"/>
          </p:cNvGraphicFramePr>
          <p:nvPr>
            <p:ph type="pic" idx="1"/>
          </p:nvPr>
        </p:nvGraphicFramePr>
        <p:xfrm>
          <a:off x="611562" y="188640"/>
          <a:ext cx="6696743" cy="6200990"/>
        </p:xfrm>
        <a:graphic>
          <a:graphicData uri="http://schemas.openxmlformats.org/drawingml/2006/table">
            <a:tbl>
              <a:tblPr/>
              <a:tblGrid>
                <a:gridCol w="2829631"/>
                <a:gridCol w="518353"/>
                <a:gridCol w="2663865"/>
                <a:gridCol w="684894"/>
              </a:tblGrid>
              <a:tr h="20192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latin typeface="NewsGotT"/>
                          <a:ea typeface="Times New Roman"/>
                          <a:cs typeface="Arial"/>
                        </a:rPr>
                        <a:t>Decreto 231/2007, de 31 de julio</a:t>
                      </a:r>
                      <a:endParaRPr lang="es-E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7603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Asignaturas Obligatorias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Asignaturas Opcionales (**)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(se cursarán tres)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3744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Lengua Castellana y Literatura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NewsGotT"/>
                          <a:ea typeface="Times New Roman"/>
                          <a:cs typeface="Arial"/>
                        </a:rPr>
                        <a:t>3 h.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S" sz="600" dirty="0">
                        <a:latin typeface="NewsGot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Biología y geología</a:t>
                      </a:r>
                      <a:r>
                        <a:rPr lang="es-ES" sz="1000" b="1" dirty="0" smtClean="0">
                          <a:latin typeface="NewsGotT"/>
                          <a:ea typeface="Times New Roman"/>
                          <a:cs typeface="Arial"/>
                        </a:rPr>
                        <a:t>. (A)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Educación plástica y visual</a:t>
                      </a:r>
                      <a:r>
                        <a:rPr lang="es-ES" sz="1000" b="1" dirty="0" smtClean="0">
                          <a:latin typeface="NewsGotT"/>
                          <a:ea typeface="Times New Roman"/>
                          <a:cs typeface="Arial"/>
                        </a:rPr>
                        <a:t>. (B)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Física y </a:t>
                      </a:r>
                      <a:r>
                        <a:rPr lang="es-ES" sz="1000" b="1" dirty="0" smtClean="0">
                          <a:latin typeface="NewsGotT"/>
                          <a:ea typeface="Times New Roman"/>
                          <a:cs typeface="Arial"/>
                        </a:rPr>
                        <a:t>química.(A)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Informática.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Latín</a:t>
                      </a:r>
                      <a:r>
                        <a:rPr lang="es-ES" sz="1000" b="1" dirty="0" smtClean="0">
                          <a:latin typeface="NewsGotT"/>
                          <a:ea typeface="Times New Roman"/>
                          <a:cs typeface="Arial"/>
                        </a:rPr>
                        <a:t>. (B)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Música.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Segunda lengua </a:t>
                      </a:r>
                      <a:r>
                        <a:rPr lang="es-ES" sz="1000" b="1" dirty="0" err="1" smtClean="0">
                          <a:latin typeface="NewsGotT"/>
                          <a:ea typeface="Times New Roman"/>
                          <a:cs typeface="Arial"/>
                        </a:rPr>
                        <a:t>extr</a:t>
                      </a:r>
                      <a:r>
                        <a:rPr lang="es-ES" sz="1000" b="1" dirty="0" smtClean="0">
                          <a:latin typeface="NewsGotT"/>
                          <a:ea typeface="Times New Roman"/>
                          <a:cs typeface="Arial"/>
                        </a:rPr>
                        <a:t>: Francés (A-B)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Tecnología.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3 h.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cada una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985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Ciencias Sociales, Geografía e Hª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NewsGotT"/>
                          <a:ea typeface="Times New Roman"/>
                          <a:cs typeface="Arial"/>
                        </a:rPr>
                        <a:t>3 h.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3744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Primera Lengua Extranjera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>
                          <a:latin typeface="NewsGotT"/>
                          <a:ea typeface="Times New Roman"/>
                          <a:cs typeface="Arial"/>
                        </a:rPr>
                        <a:t>4 h.</a:t>
                      </a:r>
                      <a:endParaRPr lang="es-E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3744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Matemáticas (*)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4 h.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3744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Educación Física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2 h.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53744"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Educación Ético-cívica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2 h.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4904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600" dirty="0">
                        <a:latin typeface="NewsGot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 smtClean="0">
                          <a:latin typeface="NewsGotT"/>
                          <a:ea typeface="Times New Roman"/>
                          <a:cs typeface="Arial"/>
                        </a:rPr>
                        <a:t>(*) </a:t>
                      </a:r>
                      <a:r>
                        <a:rPr lang="es-ES" sz="900" dirty="0" smtClean="0">
                          <a:latin typeface="NewsGotT"/>
                          <a:ea typeface="Times New Roman"/>
                          <a:cs typeface="Arial"/>
                        </a:rPr>
                        <a:t>Adecuada</a:t>
                      </a:r>
                      <a:r>
                        <a:rPr lang="es-ES" sz="900" baseline="0" dirty="0" smtClean="0">
                          <a:latin typeface="NewsGotT"/>
                          <a:ea typeface="Times New Roman"/>
                          <a:cs typeface="Arial"/>
                        </a:rPr>
                        <a:t> a cada una de las opciones.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NewsGotT"/>
                          <a:ea typeface="Times New Roman"/>
                          <a:cs typeface="Arial"/>
                        </a:rPr>
                        <a:t> 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latin typeface="NewsGotT"/>
                          <a:ea typeface="Times New Roman"/>
                          <a:cs typeface="Arial"/>
                        </a:rPr>
                        <a:t>(**) Con el fin de orientar la elección del alumnado, los centros docentes podrán establecer agrupaciones de estas materias en diferentes opciones.</a:t>
                      </a:r>
                      <a:endParaRPr lang="es-ES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7720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Asignaturas </a:t>
                      </a:r>
                      <a:r>
                        <a:rPr lang="es-ES" sz="1000" dirty="0" smtClean="0">
                          <a:latin typeface="NewsGotT"/>
                          <a:ea typeface="Times New Roman"/>
                          <a:cs typeface="Arial"/>
                        </a:rPr>
                        <a:t>Optativas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Otras Materias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760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Proyecto integrado</a:t>
                      </a:r>
                      <a:endParaRPr lang="es-ES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(Oferta obligatoria)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1 h.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NewsGotT"/>
                          <a:ea typeface="Times New Roman"/>
                          <a:cs typeface="Arial"/>
                        </a:rPr>
                        <a:t>Religión</a:t>
                      </a: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 / Alternativa   (1 h.)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latin typeface="NewsGotT"/>
                          <a:ea typeface="Times New Roman"/>
                          <a:cs typeface="Arial"/>
                        </a:rPr>
                        <a:t>Tutoría  (1 h.)</a:t>
                      </a: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498" marR="474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dirty="0" smtClean="0"/>
              <a:t>PROPUESTAS EDUCATIVAS</a:t>
            </a:r>
            <a:endParaRPr lang="es-ES" sz="66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ES" sz="4800" dirty="0" smtClean="0"/>
              <a:t> NO  FINALIZADA LA ESO</a:t>
            </a:r>
          </a:p>
          <a:p>
            <a:pPr>
              <a:buFont typeface="Wingdings" pitchFamily="2" charset="2"/>
              <a:buChar char="Ø"/>
            </a:pPr>
            <a:r>
              <a:rPr lang="es-ES" sz="4800" dirty="0" smtClean="0"/>
              <a:t> FINALIZADA LA ESO</a:t>
            </a:r>
          </a:p>
          <a:p>
            <a:pPr>
              <a:buFont typeface="Wingdings" pitchFamily="2" charset="2"/>
              <a:buChar char="Ø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Propuestas educativas:</a:t>
            </a:r>
            <a:br>
              <a:rPr lang="es-ES" dirty="0" smtClean="0"/>
            </a:br>
            <a:r>
              <a:rPr lang="es-ES" u="sng" dirty="0" smtClean="0"/>
              <a:t>NO</a:t>
            </a:r>
            <a:r>
              <a:rPr lang="es-ES" dirty="0" smtClean="0"/>
              <a:t> finalizada la E.S.O</a:t>
            </a:r>
            <a:r>
              <a:rPr lang="es-ES" sz="4000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7350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600" dirty="0" smtClean="0"/>
              <a:t>Sin el título de Graduado en E.S.O.:  Certificado de escolaridad.</a:t>
            </a:r>
          </a:p>
          <a:p>
            <a:pPr>
              <a:lnSpc>
                <a:spcPct val="90000"/>
              </a:lnSpc>
            </a:pPr>
            <a:r>
              <a:rPr lang="es-ES" sz="3600" dirty="0" smtClean="0"/>
              <a:t>Sin título de Graduado y quieran obtenerlo:</a:t>
            </a:r>
          </a:p>
          <a:p>
            <a:pPr lvl="1">
              <a:lnSpc>
                <a:spcPct val="90000"/>
              </a:lnSpc>
            </a:pPr>
            <a:r>
              <a:rPr lang="es-ES" sz="3200" dirty="0" smtClean="0"/>
              <a:t>Curso </a:t>
            </a:r>
            <a:r>
              <a:rPr lang="es-ES" sz="3200" dirty="0" smtClean="0"/>
              <a:t>de Preparación de las Pruebas de Acceso.</a:t>
            </a:r>
          </a:p>
          <a:p>
            <a:pPr lvl="1">
              <a:lnSpc>
                <a:spcPct val="90000"/>
              </a:lnSpc>
            </a:pPr>
            <a:r>
              <a:rPr lang="es-ES" sz="3200" dirty="0" smtClean="0"/>
              <a:t>Pruebas de acceso a Ciclos Formativos de Grado Medio.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Pruebas de acceso a C.F.G.M</a:t>
            </a:r>
            <a:r>
              <a:rPr lang="es-ES" sz="4000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2312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s-ES" sz="2400" dirty="0" smtClean="0"/>
              <a:t>Participantes: No reunir los requisitos académicos exigidos para acceder a estos y tener cumplidos </a:t>
            </a:r>
            <a:r>
              <a:rPr lang="es-ES" sz="2400" b="1" dirty="0" smtClean="0"/>
              <a:t>diecisiete años</a:t>
            </a:r>
            <a:r>
              <a:rPr lang="es-ES" sz="2400" dirty="0" smtClean="0"/>
              <a:t> o los cumplan en el año natural de la celebración de la prueba</a:t>
            </a:r>
          </a:p>
          <a:p>
            <a:pPr algn="just">
              <a:lnSpc>
                <a:spcPct val="80000"/>
              </a:lnSpc>
            </a:pPr>
            <a:r>
              <a:rPr lang="es-ES" sz="2400" dirty="0" smtClean="0"/>
              <a:t>Estructura:</a:t>
            </a:r>
            <a:endParaRPr lang="es-ES" sz="2000" dirty="0" smtClean="0"/>
          </a:p>
          <a:p>
            <a:pPr lvl="1" algn="just">
              <a:lnSpc>
                <a:spcPct val="80000"/>
              </a:lnSpc>
            </a:pPr>
            <a:r>
              <a:rPr lang="es-ES" sz="2200" dirty="0" smtClean="0"/>
              <a:t>Comunicación</a:t>
            </a:r>
          </a:p>
          <a:p>
            <a:pPr lvl="1" algn="just">
              <a:lnSpc>
                <a:spcPct val="80000"/>
              </a:lnSpc>
            </a:pPr>
            <a:r>
              <a:rPr lang="es-ES" sz="2200" dirty="0" smtClean="0"/>
              <a:t>Social</a:t>
            </a:r>
          </a:p>
          <a:p>
            <a:pPr lvl="1" algn="just">
              <a:lnSpc>
                <a:spcPct val="80000"/>
              </a:lnSpc>
            </a:pPr>
            <a:r>
              <a:rPr lang="es-ES" sz="2200" dirty="0" smtClean="0"/>
              <a:t>Científico – Tecnológica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q"/>
            </a:pPr>
            <a:r>
              <a:rPr lang="es-ES" sz="2300" b="1" dirty="0" smtClean="0"/>
              <a:t>Una vez superadas las pruebas sólo se acredita que tienes las capacidades para acceder, pero no tienes título de Graduado.</a:t>
            </a:r>
            <a:endParaRPr lang="es-ES_tradnl" sz="2300" b="1" dirty="0" smtClean="0"/>
          </a:p>
          <a:p>
            <a:pPr algn="just">
              <a:lnSpc>
                <a:spcPct val="80000"/>
              </a:lnSpc>
            </a:pPr>
            <a:r>
              <a:rPr lang="es-ES" sz="2400" dirty="0" smtClean="0"/>
              <a:t>Inscripción y realización:</a:t>
            </a:r>
          </a:p>
          <a:p>
            <a:pPr lvl="1" algn="just">
              <a:lnSpc>
                <a:spcPct val="80000"/>
              </a:lnSpc>
            </a:pPr>
            <a:r>
              <a:rPr lang="es-ES" sz="2200" dirty="0" smtClean="0"/>
              <a:t>Convocatoria ordinaria: 1-15 Mayo.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r>
              <a:rPr lang="es-ES" sz="2200" dirty="0" smtClean="0"/>
              <a:t>    Realización: 5 de junio</a:t>
            </a:r>
          </a:p>
          <a:p>
            <a:pPr lvl="1" algn="just">
              <a:lnSpc>
                <a:spcPct val="80000"/>
              </a:lnSpc>
            </a:pPr>
            <a:r>
              <a:rPr lang="es-ES" sz="2200" dirty="0" smtClean="0"/>
              <a:t>Convocatoria extraordinaria: 15-31Julio.</a:t>
            </a:r>
          </a:p>
          <a:p>
            <a:pPr lvl="1" algn="just">
              <a:lnSpc>
                <a:spcPct val="80000"/>
              </a:lnSpc>
              <a:buNone/>
            </a:pPr>
            <a:r>
              <a:rPr lang="es-ES" sz="2200" dirty="0" smtClean="0"/>
              <a:t>    Realización: 7 de septiembre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smtClean="0"/>
              <a:t>CURSO DE PREPARACIÓN DE LAS PRUEBAS DE ACCESO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rmAutofit/>
          </a:bodyPr>
          <a:lstStyle/>
          <a:p>
            <a:r>
              <a:rPr lang="es-ES" dirty="0" smtClean="0"/>
              <a:t>Quienes  tengan al menos 16 años</a:t>
            </a:r>
          </a:p>
          <a:p>
            <a:r>
              <a:rPr lang="es-ES" dirty="0" smtClean="0"/>
              <a:t>Las solicitudes se harán del 15 al 25 de junio.</a:t>
            </a:r>
          </a:p>
          <a:p>
            <a:r>
              <a:rPr lang="es-ES" dirty="0" smtClean="0"/>
              <a:t>Duración: 300 horas lectivas.</a:t>
            </a:r>
          </a:p>
          <a:p>
            <a:r>
              <a:rPr lang="es-ES" dirty="0" smtClean="0"/>
              <a:t>Contenidos:</a:t>
            </a:r>
          </a:p>
          <a:p>
            <a:pPr lvl="1"/>
            <a:r>
              <a:rPr lang="es-ES" sz="3200" dirty="0" smtClean="0"/>
              <a:t>Comunicación</a:t>
            </a:r>
          </a:p>
          <a:p>
            <a:pPr lvl="1"/>
            <a:r>
              <a:rPr lang="es-ES" sz="3200" dirty="0" smtClean="0"/>
              <a:t>Social</a:t>
            </a:r>
          </a:p>
          <a:p>
            <a:pPr lvl="1"/>
            <a:r>
              <a:rPr lang="es-ES" sz="3200" dirty="0" smtClean="0"/>
              <a:t>Científico – Tecnológica</a:t>
            </a:r>
          </a:p>
          <a:p>
            <a:r>
              <a:rPr lang="es-ES" dirty="0" smtClean="0"/>
              <a:t>Termina antes del 25 de mayo.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Propuestas educativas: </a:t>
            </a:r>
            <a:br>
              <a:rPr lang="es-ES" dirty="0" smtClean="0"/>
            </a:br>
            <a:r>
              <a:rPr lang="es-ES" u="sng" dirty="0" smtClean="0"/>
              <a:t>FINALIZADA</a:t>
            </a:r>
            <a:r>
              <a:rPr lang="es-ES" dirty="0" smtClean="0"/>
              <a:t> la E.S.O</a:t>
            </a:r>
            <a:r>
              <a:rPr lang="es-ES" sz="4000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4000" dirty="0" smtClean="0"/>
              <a:t>Ciclos Formativos de Grado Medio.</a:t>
            </a:r>
          </a:p>
          <a:p>
            <a:pPr>
              <a:lnSpc>
                <a:spcPct val="90000"/>
              </a:lnSpc>
            </a:pPr>
            <a:r>
              <a:rPr lang="es-ES_tradnl" sz="4000" dirty="0" smtClean="0"/>
              <a:t>Ciclos de grado medio de artes plásticas y diseño.</a:t>
            </a:r>
          </a:p>
          <a:p>
            <a:pPr>
              <a:lnSpc>
                <a:spcPct val="90000"/>
              </a:lnSpc>
            </a:pPr>
            <a:r>
              <a:rPr lang="es-ES_tradnl" sz="4000" dirty="0" smtClean="0"/>
              <a:t>Enseñanzas deportivas de grado medio.</a:t>
            </a:r>
          </a:p>
          <a:p>
            <a:pPr>
              <a:lnSpc>
                <a:spcPct val="90000"/>
              </a:lnSpc>
            </a:pPr>
            <a:r>
              <a:rPr lang="es-ES" sz="4000" dirty="0" smtClean="0"/>
              <a:t>Mundo militar.</a:t>
            </a:r>
            <a:endParaRPr lang="es-ES_tradnl" sz="4000" dirty="0" smtClean="0"/>
          </a:p>
          <a:p>
            <a:pPr>
              <a:lnSpc>
                <a:spcPct val="90000"/>
              </a:lnSpc>
            </a:pPr>
            <a:r>
              <a:rPr lang="es-ES_tradnl" sz="4000" dirty="0" smtClean="0"/>
              <a:t>Mundo laboral.</a:t>
            </a:r>
          </a:p>
          <a:p>
            <a:pPr>
              <a:lnSpc>
                <a:spcPct val="90000"/>
              </a:lnSpc>
            </a:pPr>
            <a:r>
              <a:rPr lang="es-ES" sz="4000" dirty="0" smtClean="0"/>
              <a:t>Bachillerato</a:t>
            </a:r>
            <a:r>
              <a:rPr lang="es-ES_tradnl" sz="4000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772400" cy="2731008"/>
          </a:xfrm>
        </p:spPr>
        <p:txBody>
          <a:bodyPr>
            <a:normAutofit/>
          </a:bodyPr>
          <a:lstStyle/>
          <a:p>
            <a:r>
              <a:rPr lang="es-ES" sz="4400" dirty="0" smtClean="0"/>
              <a:t>CICLOS FORMATIVOS DE GRADO MEDIO.</a:t>
            </a:r>
            <a:br>
              <a:rPr lang="es-ES" sz="4400" dirty="0" smtClean="0"/>
            </a:br>
            <a:r>
              <a:rPr lang="es-ES" sz="4400" dirty="0" smtClean="0"/>
              <a:t>(CFGM)</a:t>
            </a:r>
            <a:endParaRPr lang="es-ES" sz="44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Personalizado 4">
      <a:dk1>
        <a:srgbClr val="B1A35A"/>
      </a:dk1>
      <a:lt1>
        <a:srgbClr val="201D0F"/>
      </a:lt1>
      <a:dk2>
        <a:srgbClr val="F5F3EA"/>
      </a:dk2>
      <a:lt2>
        <a:srgbClr val="201D0F"/>
      </a:lt2>
      <a:accent1>
        <a:srgbClr val="3C7483"/>
      </a:accent1>
      <a:accent2>
        <a:srgbClr val="66A7B8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2178</TotalTime>
  <Words>1013</Words>
  <Application>Microsoft Office PowerPoint</Application>
  <PresentationFormat>Presentación en pantalla (4:3)</PresentationFormat>
  <Paragraphs>305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Fundición</vt:lpstr>
      <vt:lpstr>DESPUÉS DE 3º  ¿QUÉ PUEDO HACER?</vt:lpstr>
      <vt:lpstr>ORDEN DEL DÍA</vt:lpstr>
      <vt:lpstr>ESTRUCTURA DE 4º ESO</vt:lpstr>
      <vt:lpstr>PROPUESTAS EDUCATIVAS</vt:lpstr>
      <vt:lpstr>Propuestas educativas: NO finalizada la E.S.O.</vt:lpstr>
      <vt:lpstr>Pruebas de acceso a C.F.G.M.</vt:lpstr>
      <vt:lpstr>CURSO DE PREPARACIÓN DE LAS PRUEBAS DE ACCESO</vt:lpstr>
      <vt:lpstr>Propuestas educativas:  FINALIZADA la E.S.O.</vt:lpstr>
      <vt:lpstr>CICLOS FORMATIVOS DE GRADO MEDIO. (CFGM)</vt:lpstr>
      <vt:lpstr>CFGM</vt:lpstr>
      <vt:lpstr>BACHILLERATO</vt:lpstr>
      <vt:lpstr>ESTRUCTURA del Bachillerato</vt:lpstr>
      <vt:lpstr>ORGANIZACIÓN</vt:lpstr>
      <vt:lpstr>RAMAS  DEL   CONOCIMIENTO</vt:lpstr>
      <vt:lpstr>RAMAS  DEL  CONOCIMIENTO</vt:lpstr>
      <vt:lpstr>ARTE  Y  HUMANIDADES TITULACIONES DE GRADO </vt:lpstr>
      <vt:lpstr>CC SOCIALES Y JURÍDICAS TITULACIONES DE GRADO </vt:lpstr>
      <vt:lpstr>CIENCIAS TITULACIONES DE GRADO </vt:lpstr>
      <vt:lpstr>CIENCIAS DE LA SALUD TITULACIONES DE GRADO </vt:lpstr>
      <vt:lpstr>INGIENERÍA Y ARQUITECTURA TITULACIONES DE GRADO </vt:lpstr>
      <vt:lpstr>INFORMACIÓN  SOBRE TÍTULOS</vt:lpstr>
      <vt:lpstr>MUNDO MILITAR</vt:lpstr>
      <vt:lpstr>MUNDO MILITAR</vt:lpstr>
      <vt:lpstr>MUCHAS GRACIAS,  POR VUESTRA ATENCIÓN.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DESPUÉS DE 3º  ¿QUÉ PUEDO HACER?</dc:title>
  <dc:creator>dmari_000</dc:creator>
  <cp:lastModifiedBy>dmari_000</cp:lastModifiedBy>
  <cp:revision>90</cp:revision>
  <dcterms:created xsi:type="dcterms:W3CDTF">2013-04-16T11:06:17Z</dcterms:created>
  <dcterms:modified xsi:type="dcterms:W3CDTF">2014-06-02T15:11:22Z</dcterms:modified>
</cp:coreProperties>
</file>